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6" r:id="rId5"/>
    <p:sldId id="261" r:id="rId6"/>
    <p:sldId id="264" r:id="rId7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E0"/>
    <a:srgbClr val="153D8A"/>
    <a:srgbClr val="232E6A"/>
    <a:srgbClr val="5BC5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78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2028" y="620688"/>
            <a:ext cx="9141972" cy="5508650"/>
          </a:xfrm>
          <a:prstGeom prst="rect">
            <a:avLst/>
          </a:prstGeom>
          <a:solidFill>
            <a:srgbClr val="00A2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47701" y="980728"/>
            <a:ext cx="8208962" cy="2987936"/>
          </a:xfrm>
        </p:spPr>
        <p:txBody>
          <a:bodyPr anchor="b" anchorCtr="0"/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6000" b="0">
                <a:solidFill>
                  <a:schemeClr val="bg1"/>
                </a:solidFill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dirty="0" smtClean="0"/>
              <a:t>Titre de la présentation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47701" y="4077072"/>
            <a:ext cx="8208962" cy="2052266"/>
          </a:xfrm>
        </p:spPr>
        <p:txBody>
          <a:bodyPr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bg1"/>
                </a:solidFill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dirty="0" smtClean="0"/>
              <a:t>Sous-titre</a:t>
            </a:r>
          </a:p>
          <a:p>
            <a:pPr lvl="0"/>
            <a:r>
              <a:rPr lang="fr-FR" noProof="0" dirty="0" smtClean="0"/>
              <a:t>Date</a:t>
            </a:r>
          </a:p>
        </p:txBody>
      </p:sp>
      <p:sp>
        <p:nvSpPr>
          <p:cNvPr id="2" name="Rectangle 1"/>
          <p:cNvSpPr/>
          <p:nvPr/>
        </p:nvSpPr>
        <p:spPr bwMode="gray">
          <a:xfrm>
            <a:off x="0" y="0"/>
            <a:ext cx="9141972" cy="620688"/>
          </a:xfrm>
          <a:prstGeom prst="rect">
            <a:avLst/>
          </a:prstGeom>
          <a:solidFill>
            <a:srgbClr val="153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5"/>
          </p:nvPr>
        </p:nvSpPr>
        <p:spPr bwMode="gray">
          <a:xfrm>
            <a:off x="8893174" y="0"/>
            <a:ext cx="250825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7879CEAB-20A0-4863-8A4D-FAA7CD303CB1}" type="datetimeFigureOut">
              <a:rPr lang="fr-FR" smtClean="0"/>
              <a:t>19/11/2015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6"/>
          </p:nvPr>
        </p:nvSpPr>
        <p:spPr bwMode="gray">
          <a:xfrm>
            <a:off x="8893175" y="0"/>
            <a:ext cx="248797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7"/>
          </p:nvPr>
        </p:nvSpPr>
        <p:spPr bwMode="gray">
          <a:xfrm>
            <a:off x="8893175" y="1"/>
            <a:ext cx="248798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83B278F0-CE36-4C5F-9D08-08A05F6641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uverture pour impre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gray">
          <a:xfrm>
            <a:off x="2028" y="0"/>
            <a:ext cx="9141972" cy="61293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2028" y="0"/>
            <a:ext cx="9141972" cy="756000"/>
          </a:xfrm>
          <a:prstGeom prst="rect">
            <a:avLst/>
          </a:prstGeom>
          <a:solidFill>
            <a:srgbClr val="00A2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 userDrawn="1"/>
        </p:nvSpPr>
        <p:spPr bwMode="gray">
          <a:xfrm>
            <a:off x="0" y="0"/>
            <a:ext cx="9141972" cy="180000"/>
          </a:xfrm>
          <a:prstGeom prst="rect">
            <a:avLst/>
          </a:prstGeom>
          <a:solidFill>
            <a:srgbClr val="153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47701" y="980728"/>
            <a:ext cx="8208962" cy="2987936"/>
          </a:xfrm>
        </p:spPr>
        <p:txBody>
          <a:bodyPr anchor="b" anchorCtr="0"/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6000" b="0">
                <a:solidFill>
                  <a:srgbClr val="00A2E0"/>
                </a:solidFill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dirty="0" smtClean="0"/>
              <a:t>Titre de la présentation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47701" y="4077072"/>
            <a:ext cx="8208962" cy="2052266"/>
          </a:xfrm>
        </p:spPr>
        <p:txBody>
          <a:bodyPr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00A2E0"/>
                </a:solidFill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dirty="0" smtClean="0"/>
              <a:t>Sous-titre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5"/>
          </p:nvPr>
        </p:nvSpPr>
        <p:spPr bwMode="gray">
          <a:xfrm>
            <a:off x="8893174" y="0"/>
            <a:ext cx="250825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7879CEAB-20A0-4863-8A4D-FAA7CD303CB1}" type="datetimeFigureOut">
              <a:rPr lang="fr-FR" smtClean="0"/>
              <a:t>19/11/2015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6"/>
          </p:nvPr>
        </p:nvSpPr>
        <p:spPr bwMode="gray">
          <a:xfrm>
            <a:off x="8893175" y="0"/>
            <a:ext cx="248797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7"/>
          </p:nvPr>
        </p:nvSpPr>
        <p:spPr bwMode="gray">
          <a:xfrm>
            <a:off x="8893175" y="1"/>
            <a:ext cx="248798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83B278F0-CE36-4C5F-9D08-08A05F6641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50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gray">
          <a:xfrm>
            <a:off x="2028" y="0"/>
            <a:ext cx="9141972" cy="61293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 hasCustomPrompt="1"/>
          </p:nvPr>
        </p:nvSpPr>
        <p:spPr bwMode="gray">
          <a:xfrm>
            <a:off x="935039" y="836712"/>
            <a:ext cx="7921624" cy="2628000"/>
          </a:xfrm>
        </p:spPr>
        <p:txBody>
          <a:bodyPr anchor="b" anchorCtr="0"/>
          <a:lstStyle>
            <a:lvl1pPr algn="l">
              <a:defRPr sz="15000" b="0">
                <a:solidFill>
                  <a:srgbClr val="153D8A"/>
                </a:solidFill>
              </a:defRPr>
            </a:lvl1pPr>
          </a:lstStyle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935038" y="3249338"/>
            <a:ext cx="7921625" cy="2880000"/>
          </a:xfrm>
        </p:spPr>
        <p:txBody>
          <a:bodyPr lIns="36000"/>
          <a:lstStyle>
            <a:lvl1pPr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800" b="0">
                <a:solidFill>
                  <a:srgbClr val="00A2E0"/>
                </a:solidFill>
              </a:defRPr>
            </a:lvl1pPr>
          </a:lstStyle>
          <a:p>
            <a:pPr lvl="0"/>
            <a:r>
              <a:rPr lang="fr-FR" dirty="0" smtClean="0"/>
              <a:t>Titre du chapitre</a:t>
            </a:r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4"/>
          </p:nvPr>
        </p:nvSpPr>
        <p:spPr bwMode="gray">
          <a:xfrm>
            <a:off x="8893175" y="0"/>
            <a:ext cx="245537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7879CEAB-20A0-4863-8A4D-FAA7CD303CB1}" type="datetimeFigureOut">
              <a:rPr lang="fr-FR" smtClean="0"/>
              <a:t>19/11/2015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5"/>
          </p:nvPr>
        </p:nvSpPr>
        <p:spPr bwMode="gray">
          <a:xfrm>
            <a:off x="8893175" y="0"/>
            <a:ext cx="235412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6"/>
          </p:nvPr>
        </p:nvSpPr>
        <p:spPr bwMode="gray">
          <a:xfrm>
            <a:off x="8170401" y="5661024"/>
            <a:ext cx="686262" cy="468313"/>
          </a:xfrm>
        </p:spPr>
        <p:txBody>
          <a:bodyPr/>
          <a:lstStyle>
            <a:lvl1pPr algn="r">
              <a:defRPr sz="1750">
                <a:solidFill>
                  <a:schemeClr val="accent4"/>
                </a:solidFill>
              </a:defRPr>
            </a:lvl1pPr>
          </a:lstStyle>
          <a:p>
            <a:fld id="{83B278F0-CE36-4C5F-9D08-08A05F664120}" type="slidenum">
              <a:rPr lang="fr-FR" smtClean="0"/>
              <a:t>‹N°›</a:t>
            </a:fld>
            <a:endParaRPr lang="fr-FR"/>
          </a:p>
        </p:txBody>
      </p:sp>
      <p:sp>
        <p:nvSpPr>
          <p:cNvPr id="19" name="Rectangle 18"/>
          <p:cNvSpPr/>
          <p:nvPr/>
        </p:nvSpPr>
        <p:spPr bwMode="gray">
          <a:xfrm>
            <a:off x="2028" y="0"/>
            <a:ext cx="9141972" cy="756000"/>
          </a:xfrm>
          <a:prstGeom prst="rect">
            <a:avLst/>
          </a:prstGeom>
          <a:solidFill>
            <a:srgbClr val="00A2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 bwMode="gray">
          <a:xfrm>
            <a:off x="0" y="0"/>
            <a:ext cx="9141972" cy="180000"/>
          </a:xfrm>
          <a:prstGeom prst="rect">
            <a:avLst/>
          </a:prstGeom>
          <a:solidFill>
            <a:srgbClr val="153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d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 smtClean="0"/>
              <a:t>Titre de la partie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 hasCustomPrompt="1"/>
          </p:nvPr>
        </p:nvSpPr>
        <p:spPr bwMode="gray">
          <a:xfrm>
            <a:off x="647700" y="1772816"/>
            <a:ext cx="8208963" cy="4248472"/>
          </a:xfrm>
        </p:spPr>
        <p:txBody>
          <a:bodyPr/>
          <a:lstStyle/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fld id="{7879CEAB-20A0-4863-8A4D-FAA7CD303CB1}" type="datetimeFigureOut">
              <a:rPr lang="fr-FR" smtClean="0"/>
              <a:t>19/11/2015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endParaRPr lang="fr-FR"/>
          </a:p>
        </p:txBody>
      </p:sp>
      <p:cxnSp>
        <p:nvCxnSpPr>
          <p:cNvPr id="16" name="Connecteur droit 15"/>
          <p:cNvCxnSpPr/>
          <p:nvPr/>
        </p:nvCxnSpPr>
        <p:spPr bwMode="gray">
          <a:xfrm>
            <a:off x="0" y="6129338"/>
            <a:ext cx="914197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sz="quarter" idx="19" hasCustomPrompt="1"/>
          </p:nvPr>
        </p:nvSpPr>
        <p:spPr>
          <a:xfrm>
            <a:off x="647700" y="981074"/>
            <a:ext cx="8208963" cy="719734"/>
          </a:xfrm>
        </p:spPr>
        <p:txBody>
          <a:bodyPr anchor="ctr"/>
          <a:lstStyle>
            <a:lvl1pPr marL="27000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>
                <a:solidFill>
                  <a:srgbClr val="153D8A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sp>
        <p:nvSpPr>
          <p:cNvPr id="9" name="Espace réservé du numéro de diapositive 5"/>
          <p:cNvSpPr txBox="1">
            <a:spLocks/>
          </p:cNvSpPr>
          <p:nvPr userDrawn="1"/>
        </p:nvSpPr>
        <p:spPr bwMode="gray">
          <a:xfrm>
            <a:off x="8460432" y="5697215"/>
            <a:ext cx="396231" cy="32407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latinLnBrk="0" hangingPunct="1">
              <a:defRPr sz="1000" kern="120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3B278F0-CE36-4C5F-9D08-08A05F66412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86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de contenu et enc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6"/>
          <p:cNvSpPr>
            <a:spLocks noGrp="1"/>
          </p:cNvSpPr>
          <p:nvPr>
            <p:ph sz="quarter" idx="13" hasCustomPrompt="1"/>
          </p:nvPr>
        </p:nvSpPr>
        <p:spPr bwMode="gray">
          <a:xfrm>
            <a:off x="647700" y="1772816"/>
            <a:ext cx="8208963" cy="4248472"/>
          </a:xfrm>
        </p:spPr>
        <p:txBody>
          <a:bodyPr/>
          <a:lstStyle/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 smtClean="0"/>
              <a:t>Titre de la partie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935038" y="5445224"/>
            <a:ext cx="7921625" cy="548182"/>
          </a:xfrm>
          <a:solidFill>
            <a:srgbClr val="232E6A"/>
          </a:solidFill>
        </p:spPr>
        <p:txBody>
          <a:bodyPr wrap="square" lIns="252000" tIns="180000" rIns="72000" bIns="180000" anchor="b" anchorCtr="0">
            <a:sp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Texte optionnel</a:t>
            </a:r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fld id="{7879CEAB-20A0-4863-8A4D-FAA7CD303CB1}" type="datetimeFigureOut">
              <a:rPr lang="fr-FR" smtClean="0"/>
              <a:t>19/11/2015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83B278F0-CE36-4C5F-9D08-08A05F66412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Connecteur droit 15"/>
          <p:cNvCxnSpPr/>
          <p:nvPr/>
        </p:nvCxnSpPr>
        <p:spPr bwMode="gray">
          <a:xfrm>
            <a:off x="0" y="6129338"/>
            <a:ext cx="914197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exte 3"/>
          <p:cNvSpPr>
            <a:spLocks noGrp="1"/>
          </p:cNvSpPr>
          <p:nvPr>
            <p:ph type="body" sz="quarter" idx="19" hasCustomPrompt="1"/>
          </p:nvPr>
        </p:nvSpPr>
        <p:spPr>
          <a:xfrm>
            <a:off x="647700" y="981074"/>
            <a:ext cx="8208963" cy="719734"/>
          </a:xfrm>
        </p:spPr>
        <p:txBody>
          <a:bodyPr anchor="ctr"/>
          <a:lstStyle>
            <a:lvl1pPr marL="27000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/>
            </a:lvl1pPr>
          </a:lstStyle>
          <a:p>
            <a:pPr lvl="0"/>
            <a:r>
              <a:rPr lang="fr-FR" dirty="0" smtClean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411312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iton avec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 smtClean="0"/>
              <a:t>Titre de la partie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 hasCustomPrompt="1"/>
          </p:nvPr>
        </p:nvSpPr>
        <p:spPr bwMode="gray">
          <a:xfrm>
            <a:off x="647700" y="1737421"/>
            <a:ext cx="8208963" cy="1331539"/>
          </a:xfrm>
        </p:spPr>
        <p:txBody>
          <a:bodyPr/>
          <a:lstStyle/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fld id="{7879CEAB-20A0-4863-8A4D-FAA7CD303CB1}" type="datetimeFigureOut">
              <a:rPr lang="fr-FR" smtClean="0"/>
              <a:t>19/11/2015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83B278F0-CE36-4C5F-9D08-08A05F664120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quarter" idx="19"/>
          </p:nvPr>
        </p:nvSpPr>
        <p:spPr bwMode="gray">
          <a:xfrm>
            <a:off x="935038" y="1700808"/>
            <a:ext cx="7921625" cy="4428531"/>
          </a:xfrm>
        </p:spPr>
        <p:txBody>
          <a:bodyPr tIns="756000" anchor="ctr" anchorCtr="0"/>
          <a:lstStyle>
            <a:lvl1pPr algn="ctr">
              <a:buFontTx/>
              <a:buNone/>
              <a:defRPr sz="1600" b="0"/>
            </a:lvl1pPr>
          </a:lstStyle>
          <a:p>
            <a:r>
              <a:rPr lang="fr-FR" dirty="0" smtClean="0"/>
              <a:t>Cliquez sur l'icône pour ajouter un graphique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6119813" y="3212256"/>
            <a:ext cx="2736850" cy="1512888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5200"/>
            </a:lvl1pPr>
            <a:lvl2pPr marL="0" indent="0">
              <a:buNone/>
              <a:defRPr sz="1600" b="0">
                <a:solidFill>
                  <a:schemeClr val="accent4"/>
                </a:solidFill>
                <a:latin typeface="+mj-lt"/>
              </a:defRPr>
            </a:lvl2pPr>
          </a:lstStyle>
          <a:p>
            <a:pPr lvl="0"/>
            <a:r>
              <a:rPr lang="fr-FR" dirty="0" smtClean="0"/>
              <a:t>+0,0%</a:t>
            </a:r>
          </a:p>
          <a:p>
            <a:pPr lvl="1"/>
            <a:r>
              <a:rPr lang="fr-FR" dirty="0" smtClean="0"/>
              <a:t>Texte</a:t>
            </a:r>
          </a:p>
        </p:txBody>
      </p:sp>
      <p:cxnSp>
        <p:nvCxnSpPr>
          <p:cNvPr id="16" name="Connecteur droit 15"/>
          <p:cNvCxnSpPr/>
          <p:nvPr/>
        </p:nvCxnSpPr>
        <p:spPr bwMode="gray">
          <a:xfrm>
            <a:off x="0" y="6129338"/>
            <a:ext cx="914197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texte 3"/>
          <p:cNvSpPr>
            <a:spLocks noGrp="1"/>
          </p:cNvSpPr>
          <p:nvPr>
            <p:ph type="body" sz="quarter" idx="21" hasCustomPrompt="1"/>
          </p:nvPr>
        </p:nvSpPr>
        <p:spPr>
          <a:xfrm>
            <a:off x="647700" y="981074"/>
            <a:ext cx="8208963" cy="719734"/>
          </a:xfrm>
        </p:spPr>
        <p:txBody>
          <a:bodyPr anchor="ctr"/>
          <a:lstStyle>
            <a:lvl1pPr marL="27000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/>
            </a:lvl1pPr>
          </a:lstStyle>
          <a:p>
            <a:pPr lvl="0"/>
            <a:r>
              <a:rPr lang="fr-FR" dirty="0" smtClean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46362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1" y="260350"/>
            <a:ext cx="935038" cy="360363"/>
          </a:xfrm>
          <a:prstGeom prst="rect">
            <a:avLst/>
          </a:prstGeom>
          <a:solidFill>
            <a:srgbClr val="153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 bwMode="gray">
          <a:xfrm>
            <a:off x="935039" y="260350"/>
            <a:ext cx="8206934" cy="360363"/>
          </a:xfrm>
          <a:prstGeom prst="rect">
            <a:avLst/>
          </a:prstGeom>
          <a:solidFill>
            <a:srgbClr val="00A2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1008064" y="260351"/>
            <a:ext cx="7848600" cy="36036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noProof="0" dirty="0" smtClean="0"/>
              <a:t>Titre de la partie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647700" y="1449387"/>
            <a:ext cx="8208963" cy="46799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8893174" y="1"/>
            <a:ext cx="248797" cy="26035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lnSpc>
                <a:spcPct val="100000"/>
              </a:lnSpc>
              <a:defRPr sz="10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</a:lstStyle>
          <a:p>
            <a:fld id="{7879CEAB-20A0-4863-8A4D-FAA7CD303CB1}" type="datetimeFigureOut">
              <a:rPr lang="fr-FR" smtClean="0"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8893175" y="1"/>
            <a:ext cx="250824" cy="26035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460432" y="5805264"/>
            <a:ext cx="396231" cy="32407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>
                <a:solidFill>
                  <a:schemeClr val="accent5"/>
                </a:solidFill>
                <a:latin typeface="+mj-lt"/>
              </a:defRPr>
            </a:lvl1pPr>
          </a:lstStyle>
          <a:p>
            <a:fld id="{83B278F0-CE36-4C5F-9D08-08A05F664120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6" t="10040" r="9817" b="23706"/>
          <a:stretch/>
        </p:blipFill>
        <p:spPr bwMode="gray">
          <a:xfrm>
            <a:off x="6336783" y="6169980"/>
            <a:ext cx="2627705" cy="57829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156284"/>
            <a:ext cx="2146497" cy="6125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2" r:id="rId3"/>
    <p:sldLayoutId id="2147483663" r:id="rId4"/>
    <p:sldLayoutId id="2147483664" r:id="rId5"/>
    <p:sldLayoutId id="2147483665" r:id="rId6"/>
  </p:sldLayoutIdLst>
  <p:txStyles>
    <p:titleStyle>
      <a:lvl1pPr algn="r" defTabSz="914400" rtl="0" eaLnBrk="1" latinLnBrk="0" hangingPunct="1">
        <a:lnSpc>
          <a:spcPct val="100000"/>
        </a:lnSpc>
        <a:spcBef>
          <a:spcPct val="0"/>
        </a:spcBef>
        <a:buNone/>
        <a:defRPr sz="1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500"/>
        </a:spcBef>
        <a:spcAft>
          <a:spcPts val="1000"/>
        </a:spcAft>
        <a:buClr>
          <a:srgbClr val="153D8A"/>
        </a:buClr>
        <a:buSzPct val="110000"/>
        <a:buFont typeface="Wingdings" panose="05000000000000000000" pitchFamily="2" charset="2"/>
        <a:buChar char=""/>
        <a:defRPr sz="1800" b="1" kern="1200">
          <a:solidFill>
            <a:srgbClr val="153D8A"/>
          </a:solidFill>
          <a:latin typeface="+mj-lt"/>
          <a:ea typeface="+mn-ea"/>
          <a:cs typeface="+mn-cs"/>
        </a:defRPr>
      </a:lvl1pPr>
      <a:lvl2pPr marL="432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00A2E0"/>
        </a:buClr>
        <a:buSzPct val="85000"/>
        <a:buFont typeface="Wingdings 3" panose="05040102010807070707" pitchFamily="18" charset="2"/>
        <a:buChar char="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78975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00A2E0"/>
        </a:buClr>
        <a:buSzPct val="120000"/>
        <a:buFont typeface="Arial" pitchFamily="34" charset="0"/>
        <a:buChar char="•"/>
        <a:defRPr sz="1400" b="0" i="1" kern="1200">
          <a:solidFill>
            <a:srgbClr val="00A2E0"/>
          </a:solidFill>
          <a:latin typeface="+mn-lt"/>
          <a:ea typeface="+mn-ea"/>
          <a:cs typeface="+mn-cs"/>
        </a:defRPr>
      </a:lvl3pPr>
      <a:lvl4pPr marL="432000" indent="0" algn="l" defTabSz="914400" rtl="0" eaLnBrk="1" latinLnBrk="0" hangingPunct="1">
        <a:lnSpc>
          <a:spcPct val="100000"/>
        </a:lnSpc>
        <a:spcBef>
          <a:spcPts val="0"/>
        </a:spcBef>
        <a:buSzPct val="25000"/>
        <a:buFontTx/>
        <a:buBlip>
          <a:blip r:embed="rId10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32000" indent="-144000" algn="l" defTabSz="914400" rtl="0" eaLnBrk="1" latinLnBrk="0" hangingPunct="1">
        <a:lnSpc>
          <a:spcPct val="100000"/>
        </a:lnSpc>
        <a:spcBef>
          <a:spcPts val="1500"/>
        </a:spcBef>
        <a:spcAft>
          <a:spcPts val="600"/>
        </a:spcAft>
        <a:buClr>
          <a:schemeClr val="accent4"/>
        </a:buClr>
        <a:buSzPct val="85000"/>
        <a:buFont typeface="Wingdings 3" panose="05040102010807070707" pitchFamily="18" charset="2"/>
        <a:buChar char=""/>
        <a:defRPr sz="1200" i="1" kern="1200">
          <a:solidFill>
            <a:schemeClr val="accent4"/>
          </a:solidFill>
          <a:latin typeface="+mn-lt"/>
          <a:ea typeface="+mn-ea"/>
          <a:cs typeface="+mn-cs"/>
        </a:defRPr>
      </a:lvl5pPr>
      <a:lvl6pPr marL="432000" indent="0" algn="l" defTabSz="914400" rtl="0" eaLnBrk="1" latinLnBrk="0" hangingPunct="1">
        <a:spcBef>
          <a:spcPts val="0"/>
        </a:spcBef>
        <a:buFontTx/>
        <a:buBlip>
          <a:blip r:embed="rId10"/>
        </a:buBlip>
        <a:defRPr sz="1200" kern="1200">
          <a:solidFill>
            <a:srgbClr val="444F57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Elections CMEL	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Présentation CMEL</a:t>
            </a:r>
          </a:p>
          <a:p>
            <a:r>
              <a:rPr lang="fr-FR" sz="1600" dirty="0" smtClean="0"/>
              <a:t>19 novembre 2015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121465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Elections CMEL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47700" y="1556792"/>
            <a:ext cx="8208963" cy="4248472"/>
          </a:xfrm>
        </p:spPr>
        <p:txBody>
          <a:bodyPr/>
          <a:lstStyle/>
          <a:p>
            <a:endParaRPr lang="fr-FR" u="sng" dirty="0" smtClean="0"/>
          </a:p>
          <a:p>
            <a:r>
              <a:rPr lang="fr-FR" u="sng" dirty="0" smtClean="0"/>
              <a:t>Modalités</a:t>
            </a:r>
            <a:endParaRPr lang="fr-FR" u="sng" dirty="0"/>
          </a:p>
          <a:p>
            <a:pPr>
              <a:buFontTx/>
              <a:buChar char="-"/>
            </a:pPr>
            <a:r>
              <a:rPr lang="fr-FR" dirty="0"/>
              <a:t>Scrutin secret uninominal à deux tours </a:t>
            </a:r>
          </a:p>
          <a:p>
            <a:pPr>
              <a:buFontTx/>
              <a:buChar char="-"/>
            </a:pPr>
            <a:r>
              <a:rPr lang="fr-FR" sz="2000" dirty="0"/>
              <a:t>Vote exclusivement par correspondance </a:t>
            </a:r>
          </a:p>
          <a:p>
            <a:pPr>
              <a:buFontTx/>
              <a:buChar char="-"/>
            </a:pPr>
            <a:r>
              <a:rPr lang="fr-FR" dirty="0"/>
              <a:t>Dépouillement centralisé et automatisé</a:t>
            </a:r>
          </a:p>
          <a:p>
            <a:pPr>
              <a:buFontTx/>
              <a:buChar char="-"/>
            </a:pPr>
            <a:r>
              <a:rPr lang="fr-FR" dirty="0"/>
              <a:t>Une commission de vote unique pour statuer sur les cas litigieux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>
          <a:xfrm>
            <a:off x="647700" y="764704"/>
            <a:ext cx="8208963" cy="719734"/>
          </a:xfrm>
        </p:spPr>
        <p:txBody>
          <a:bodyPr/>
          <a:lstStyle/>
          <a:p>
            <a:r>
              <a:rPr lang="fr-FR" dirty="0"/>
              <a:t>Cadre général</a:t>
            </a:r>
          </a:p>
        </p:txBody>
      </p:sp>
    </p:spTree>
    <p:extLst>
      <p:ext uri="{BB962C8B-B14F-4D97-AF65-F5344CB8AC3E}">
        <p14:creationId xmlns:p14="http://schemas.microsoft.com/office/powerpoint/2010/main" val="170186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prstClr val="white"/>
                </a:solidFill>
              </a:rPr>
              <a:t>Elections CMEL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47700" y="1412776"/>
            <a:ext cx="8208963" cy="3744416"/>
          </a:xfrm>
        </p:spPr>
        <p:txBody>
          <a:bodyPr/>
          <a:lstStyle/>
          <a:p>
            <a:pPr marL="288000" lvl="1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>
          <a:xfrm>
            <a:off x="647700" y="692696"/>
            <a:ext cx="8208963" cy="719734"/>
          </a:xfrm>
        </p:spPr>
        <p:txBody>
          <a:bodyPr/>
          <a:lstStyle/>
          <a:p>
            <a:r>
              <a:rPr lang="fr-FR" dirty="0"/>
              <a:t>Rappel 1</a:t>
            </a:r>
            <a:r>
              <a:rPr lang="fr-FR" baseline="30000" dirty="0"/>
              <a:t>er</a:t>
            </a:r>
            <a:r>
              <a:rPr lang="fr-FR" dirty="0"/>
              <a:t> tour CMEL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494170"/>
              </p:ext>
            </p:extLst>
          </p:nvPr>
        </p:nvGraphicFramePr>
        <p:xfrm>
          <a:off x="251521" y="1628798"/>
          <a:ext cx="8605143" cy="3742104"/>
        </p:xfrm>
        <a:graphic>
          <a:graphicData uri="http://schemas.openxmlformats.org/drawingml/2006/table">
            <a:tbl>
              <a:tblPr/>
              <a:tblGrid>
                <a:gridCol w="1291029"/>
                <a:gridCol w="1219019"/>
                <a:gridCol w="1219019"/>
                <a:gridCol w="1219019"/>
                <a:gridCol w="1219019"/>
                <a:gridCol w="1219019"/>
                <a:gridCol w="1219019"/>
              </a:tblGrid>
              <a:tr h="79209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Collèges</a:t>
                      </a:r>
                    </a:p>
                  </a:txBody>
                  <a:tcPr marL="8539" marR="8539" marT="8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inscrits</a:t>
                      </a:r>
                    </a:p>
                  </a:txBody>
                  <a:tcPr marL="8539" marR="8539" marT="8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suffrages exprimés</a:t>
                      </a:r>
                    </a:p>
                  </a:txBody>
                  <a:tcPr marL="8539" marR="8539" marT="8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taux de participation</a:t>
                      </a:r>
                    </a:p>
                  </a:txBody>
                  <a:tcPr marL="8539" marR="8539" marT="8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de sièges</a:t>
                      </a:r>
                    </a:p>
                  </a:txBody>
                  <a:tcPr marL="8539" marR="8539" marT="8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d'élus</a:t>
                      </a:r>
                    </a:p>
                  </a:txBody>
                  <a:tcPr marL="8539" marR="8539" marT="8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de sièges </a:t>
                      </a:r>
                      <a:b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à pourvoir</a:t>
                      </a:r>
                    </a:p>
                  </a:txBody>
                  <a:tcPr marL="8539" marR="8539" marT="8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 Responsable de structures internes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56%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2484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2.1. Médecins HU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55%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2484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2.2. Chirurgiens</a:t>
                      </a:r>
                      <a:r>
                        <a:rPr lang="fr-F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HU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53%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4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2.3. Biologistes</a:t>
                      </a:r>
                      <a:r>
                        <a:rPr lang="fr-F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HU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2484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2.4. Anatomopathologistes</a:t>
                      </a:r>
                      <a:r>
                        <a:rPr lang="fr-F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HU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86%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2484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2.5.</a:t>
                      </a:r>
                      <a:r>
                        <a:rPr lang="fr-F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Anesthésistes réanimateurs  HU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4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2.6. Pharmaciens HU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75%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39" marR="8539" marT="85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67544" y="5661248"/>
            <a:ext cx="216024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755576" y="5615662"/>
            <a:ext cx="54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Collèges concernés par le 2</a:t>
            </a:r>
            <a:r>
              <a:rPr lang="fr-FR" sz="1200" b="1" baseline="30000" dirty="0" smtClean="0"/>
              <a:t>nd</a:t>
            </a:r>
            <a:r>
              <a:rPr lang="fr-FR" sz="1200" b="1" dirty="0" smtClean="0"/>
              <a:t> tour</a:t>
            </a:r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val="186242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prstClr val="white"/>
                </a:solidFill>
              </a:rPr>
              <a:t>Elections CMEL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47700" y="1412776"/>
            <a:ext cx="8208963" cy="3744416"/>
          </a:xfrm>
        </p:spPr>
        <p:txBody>
          <a:bodyPr/>
          <a:lstStyle/>
          <a:p>
            <a:pPr marL="288000" lvl="1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>
          <a:xfrm>
            <a:off x="647700" y="692696"/>
            <a:ext cx="8208963" cy="719734"/>
          </a:xfrm>
        </p:spPr>
        <p:txBody>
          <a:bodyPr/>
          <a:lstStyle/>
          <a:p>
            <a:r>
              <a:rPr lang="fr-FR" dirty="0"/>
              <a:t>Rappel 1</a:t>
            </a:r>
            <a:r>
              <a:rPr lang="fr-FR" baseline="30000" dirty="0"/>
              <a:t>er</a:t>
            </a:r>
            <a:r>
              <a:rPr lang="fr-FR" dirty="0"/>
              <a:t> tour CMEL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059999"/>
              </p:ext>
            </p:extLst>
          </p:nvPr>
        </p:nvGraphicFramePr>
        <p:xfrm>
          <a:off x="323528" y="1412773"/>
          <a:ext cx="8533133" cy="4680523"/>
        </p:xfrm>
        <a:graphic>
          <a:graphicData uri="http://schemas.openxmlformats.org/drawingml/2006/table">
            <a:tbl>
              <a:tblPr/>
              <a:tblGrid>
                <a:gridCol w="1219019"/>
                <a:gridCol w="1219019"/>
                <a:gridCol w="1219019"/>
                <a:gridCol w="1219019"/>
                <a:gridCol w="1219019"/>
                <a:gridCol w="1219019"/>
                <a:gridCol w="1219019"/>
              </a:tblGrid>
              <a:tr h="82968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Collèges</a:t>
                      </a:r>
                    </a:p>
                  </a:txBody>
                  <a:tcPr marL="8539" marR="8539" marT="8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inscrits</a:t>
                      </a:r>
                    </a:p>
                  </a:txBody>
                  <a:tcPr marL="8539" marR="8539" marT="8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suffrages exprimés</a:t>
                      </a:r>
                    </a:p>
                  </a:txBody>
                  <a:tcPr marL="8539" marR="8539" marT="8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taux de participation</a:t>
                      </a:r>
                    </a:p>
                  </a:txBody>
                  <a:tcPr marL="8539" marR="8539" marT="8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de sièges</a:t>
                      </a:r>
                    </a:p>
                  </a:txBody>
                  <a:tcPr marL="8539" marR="8539" marT="8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d'élus</a:t>
                      </a:r>
                    </a:p>
                  </a:txBody>
                  <a:tcPr marL="8539" marR="8539" marT="8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de sièges </a:t>
                      </a:r>
                      <a:b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à pourvoir</a:t>
                      </a:r>
                    </a:p>
                  </a:txBody>
                  <a:tcPr marL="8539" marR="8539" marT="85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3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3.1.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Médecins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501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3.2. Chirurgiens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501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3.3. Biologistes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501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3.4. Anesthésistes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Réanimateurs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501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3.5. Pharmaciens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501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4.1. HU non titulaires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501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4.2.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HOSP non titulaires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501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 Sages-femmes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860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655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prstClr val="white"/>
                </a:solidFill>
              </a:rPr>
              <a:t>Elections CMEL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11560" y="1772816"/>
            <a:ext cx="8208963" cy="4248472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Envoi du matériel électoral le 13 novembre. En cas de non réception, saisir le bureau du PM avant le lundi 23 novembre au plus tard.</a:t>
            </a:r>
          </a:p>
          <a:p>
            <a:pPr marL="0" indent="0">
              <a:buNone/>
            </a:pPr>
            <a:r>
              <a:rPr lang="fr-FR" dirty="0" smtClean="0"/>
              <a:t>Vote par correspondance entre le 17 et le 30 novembre dernier délai (les votes doivent parvenir à la DOMU au plus tard le 30 novembre après-midi)</a:t>
            </a:r>
          </a:p>
          <a:p>
            <a:pPr marL="0" indent="0">
              <a:buNone/>
            </a:pPr>
            <a:r>
              <a:rPr lang="fr-FR" dirty="0" smtClean="0"/>
              <a:t>Dépouillement le </a:t>
            </a:r>
            <a:r>
              <a:rPr lang="fr-FR" dirty="0"/>
              <a:t>1er </a:t>
            </a:r>
            <a:r>
              <a:rPr lang="fr-FR" dirty="0" smtClean="0"/>
              <a:t>décembre et affichage du PV dès réception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Délai </a:t>
            </a:r>
            <a:r>
              <a:rPr lang="fr-FR" dirty="0"/>
              <a:t>de réclamation </a:t>
            </a:r>
            <a:r>
              <a:rPr lang="fr-FR" dirty="0" smtClean="0"/>
              <a:t>sur les </a:t>
            </a:r>
            <a:r>
              <a:rPr lang="fr-FR" dirty="0"/>
              <a:t>résultats </a:t>
            </a:r>
            <a:r>
              <a:rPr lang="fr-FR" dirty="0" smtClean="0"/>
              <a:t>de la réception du PV </a:t>
            </a:r>
            <a:r>
              <a:rPr lang="fr-FR" dirty="0"/>
              <a:t>au 9 </a:t>
            </a:r>
            <a:r>
              <a:rPr lang="fr-FR" dirty="0" smtClean="0"/>
              <a:t>décembre inclus auprès de la direction du GH</a:t>
            </a:r>
          </a:p>
          <a:p>
            <a:pPr marL="0" indent="0">
              <a:buNone/>
            </a:pPr>
            <a:r>
              <a:rPr lang="fr-FR" dirty="0" smtClean="0"/>
              <a:t>Proclamation </a:t>
            </a:r>
            <a:r>
              <a:rPr lang="fr-FR" dirty="0"/>
              <a:t>des résultats définitifs le </a:t>
            </a:r>
            <a:r>
              <a:rPr lang="fr-FR" dirty="0" smtClean="0"/>
              <a:t>jeudi 10 </a:t>
            </a:r>
            <a:r>
              <a:rPr lang="fr-FR" dirty="0"/>
              <a:t>décembre 2015</a:t>
            </a: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Deuxième tour des élections  </a:t>
            </a:r>
            <a:r>
              <a:rPr lang="fr-FR" dirty="0" smtClean="0"/>
              <a:t>CME-L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431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prstClr val="white"/>
                </a:solidFill>
              </a:rPr>
              <a:t>Elections CMEL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23528" y="1772816"/>
            <a:ext cx="9073008" cy="4248472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Convocation </a:t>
            </a:r>
            <a:r>
              <a:rPr lang="fr-FR" dirty="0"/>
              <a:t>de la CMEL le jeudi 17 décembre</a:t>
            </a:r>
          </a:p>
          <a:p>
            <a:pPr>
              <a:buFont typeface="Symbol"/>
              <a:buChar char="Þ"/>
            </a:pPr>
            <a:r>
              <a:rPr lang="fr-FR" dirty="0" smtClean="0"/>
              <a:t>Élection </a:t>
            </a:r>
            <a:r>
              <a:rPr lang="fr-FR" dirty="0"/>
              <a:t>des </a:t>
            </a:r>
            <a:r>
              <a:rPr lang="fr-FR" dirty="0" smtClean="0"/>
              <a:t>président </a:t>
            </a:r>
            <a:r>
              <a:rPr lang="fr-FR" dirty="0"/>
              <a:t>et vice-président de la </a:t>
            </a:r>
            <a:r>
              <a:rPr lang="fr-FR" dirty="0" smtClean="0"/>
              <a:t>CMEL</a:t>
            </a:r>
          </a:p>
          <a:p>
            <a:pPr>
              <a:buFont typeface="Symbol"/>
              <a:buChar char="Þ"/>
            </a:pPr>
            <a:r>
              <a:rPr lang="fr-FR" dirty="0" smtClean="0"/>
              <a:t>Désignation des présidents et vice-présidents des commissions de la CMEL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Mise en place de la CMEL</a:t>
            </a:r>
          </a:p>
        </p:txBody>
      </p:sp>
    </p:spTree>
    <p:extLst>
      <p:ext uri="{BB962C8B-B14F-4D97-AF65-F5344CB8AC3E}">
        <p14:creationId xmlns:p14="http://schemas.microsoft.com/office/powerpoint/2010/main" val="12592721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AP-HP">
  <a:themeElements>
    <a:clrScheme name="APHP">
      <a:dk1>
        <a:srgbClr val="272D31"/>
      </a:dk1>
      <a:lt1>
        <a:sysClr val="window" lastClr="FFFFFF"/>
      </a:lt1>
      <a:dk2>
        <a:srgbClr val="D2D9DA"/>
      </a:dk2>
      <a:lt2>
        <a:srgbClr val="F1F4F5"/>
      </a:lt2>
      <a:accent1>
        <a:srgbClr val="FFD419"/>
      </a:accent1>
      <a:accent2>
        <a:srgbClr val="C01662"/>
      </a:accent2>
      <a:accent3>
        <a:srgbClr val="36BDE8"/>
      </a:accent3>
      <a:accent4>
        <a:srgbClr val="0062AE"/>
      </a:accent4>
      <a:accent5>
        <a:srgbClr val="2C256B"/>
      </a:accent5>
      <a:accent6>
        <a:srgbClr val="D3D800"/>
      </a:accent6>
      <a:hlink>
        <a:srgbClr val="272D31"/>
      </a:hlink>
      <a:folHlink>
        <a:srgbClr val="272D31"/>
      </a:folHlink>
    </a:clrScheme>
    <a:fontScheme name="APHP">
      <a:majorFont>
        <a:latin typeface="Montserrat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asque ppt 2015 v4" id="{E903A2B0-E8A7-4CC4-AB26-8AC239EF1D8D}" vid="{0E58EE82-5D83-4C81-BCA8-5B6B785AEC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Words>395</Words>
  <Application>Microsoft Office PowerPoint</Application>
  <PresentationFormat>Affichage à l'écran (4:3)</PresentationFormat>
  <Paragraphs>156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AP-HP</vt:lpstr>
      <vt:lpstr>Présentation PowerPoint</vt:lpstr>
      <vt:lpstr>Elections CMEL </vt:lpstr>
      <vt:lpstr>Elections CMEL </vt:lpstr>
      <vt:lpstr>Elections CMEL </vt:lpstr>
      <vt:lpstr>Elections CMEL </vt:lpstr>
      <vt:lpstr>Elections CMEL </vt:lpstr>
    </vt:vector>
  </TitlesOfParts>
  <Company>APHP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CHABOISSIER Aude</dc:creator>
  <cp:lastModifiedBy>LORENZO Valérie</cp:lastModifiedBy>
  <cp:revision>28</cp:revision>
  <cp:lastPrinted>2015-11-19T08:11:57Z</cp:lastPrinted>
  <dcterms:created xsi:type="dcterms:W3CDTF">2015-06-04T09:22:20Z</dcterms:created>
  <dcterms:modified xsi:type="dcterms:W3CDTF">2015-11-19T08:12:27Z</dcterms:modified>
</cp:coreProperties>
</file>